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6" d="100"/>
          <a:sy n="126" d="100"/>
        </p:scale>
        <p:origin x="-400" y="-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97748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72035" y="233279"/>
            <a:ext cx="8399999" cy="3330600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72035" y="3678300"/>
            <a:ext cx="8399999" cy="9048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372035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657164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761353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72035" y="233279"/>
            <a:ext cx="8399999" cy="3868499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372035" y="235584"/>
            <a:ext cx="8399999" cy="4672199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Number Sense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Techniques to make your mental math faster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Multiplying Consecutive Tens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>
                <a:solidFill>
                  <a:srgbClr val="0000FF"/>
                </a:solidFill>
              </a:rPr>
              <a:t>3</a:t>
            </a:r>
            <a:r>
              <a:rPr lang="en" sz="3600" b="1"/>
              <a:t>5 x </a:t>
            </a:r>
            <a:r>
              <a:rPr lang="en" sz="3600" b="1">
                <a:solidFill>
                  <a:srgbClr val="0000FF"/>
                </a:solidFill>
              </a:rPr>
              <a:t>4</a:t>
            </a:r>
            <a:r>
              <a:rPr lang="en" sz="3600" b="1"/>
              <a:t>5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 b="1"/>
              <a:t>1.  First two digits = the small ten’s digit times one more than the large tens digit.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 b="1"/>
              <a:t>2.  Last two digits are always 75.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b="1" u="sng"/>
              <a:t>3(4+1)</a:t>
            </a:r>
            <a:r>
              <a:rPr lang="en" b="1"/>
              <a:t>  </a:t>
            </a:r>
            <a:r>
              <a:rPr lang="en" b="1" u="sng"/>
              <a:t>75</a:t>
            </a:r>
          </a:p>
          <a:p>
            <a:pPr lvl="0" algn="ctr" rtl="0">
              <a:spcBef>
                <a:spcPts val="0"/>
              </a:spcBef>
              <a:buNone/>
            </a:pPr>
            <a:endParaRPr b="1"/>
          </a:p>
          <a:p>
            <a:pPr algn="ctr">
              <a:spcBef>
                <a:spcPts val="0"/>
              </a:spcBef>
              <a:buNone/>
            </a:pPr>
            <a:r>
              <a:rPr lang="en" sz="3600" b="1"/>
              <a:t>=1575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Ending in 5….Ten’s Digits are Even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45 x 85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1.  First two digits = the product of the ten’s digits plus ½ the sum of the ten’s digit.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 Last two digits are always 25.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 </a:t>
            </a:r>
            <a:r>
              <a:rPr lang="en" sz="2400" u="sng"/>
              <a:t>4(8) + ½ (4+8)</a:t>
            </a:r>
            <a:r>
              <a:rPr lang="en" sz="2400"/>
              <a:t>    </a:t>
            </a:r>
            <a:r>
              <a:rPr lang="en" sz="2400" u="sng"/>
              <a:t>25 </a:t>
            </a:r>
            <a:r>
              <a:rPr lang="en" sz="2400"/>
              <a:t>  = </a:t>
            </a:r>
            <a:r>
              <a:rPr lang="en" sz="4800"/>
              <a:t>3825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Ending in 5….Ten’s Digits are Odd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35 x 75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1.  First two digits = the product of the ten’s digits plus ½ the sum of the ten’s digit.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 Last two digits are always 25.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</a:t>
            </a:r>
            <a:r>
              <a:rPr lang="en" sz="2400" u="sng"/>
              <a:t>3(7) + ½ (3+7)</a:t>
            </a:r>
            <a:r>
              <a:rPr lang="en" sz="2400"/>
              <a:t>    </a:t>
            </a:r>
            <a:r>
              <a:rPr lang="en" sz="2400" u="sng"/>
              <a:t>25 </a:t>
            </a:r>
            <a:r>
              <a:rPr lang="en" sz="2400"/>
              <a:t>  = </a:t>
            </a:r>
            <a:r>
              <a:rPr lang="en" sz="4800"/>
              <a:t>2625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Ending in 5….Ten’s Digits are Odd &amp; Even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35 x 85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1.  First two digits = the product of the ten’s digits plus ½ the sum of the ten’s digit.  Drop the remainder.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 Last two digits are always 75.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</a:t>
            </a:r>
            <a:r>
              <a:rPr lang="en" sz="2400" u="sng"/>
              <a:t>3(8) + ½ (3+8)</a:t>
            </a:r>
            <a:r>
              <a:rPr lang="en" sz="2400"/>
              <a:t>    </a:t>
            </a:r>
            <a:r>
              <a:rPr lang="en" sz="2400" u="sng"/>
              <a:t>75 </a:t>
            </a:r>
            <a:r>
              <a:rPr lang="en" sz="2400"/>
              <a:t>  = </a:t>
            </a:r>
            <a:r>
              <a:rPr lang="en" sz="4800"/>
              <a:t>2975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Rainbow Method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FOIL - First outside inside last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2</a:t>
            </a:r>
            <a:r>
              <a:rPr lang="en">
                <a:solidFill>
                  <a:srgbClr val="0000FF"/>
                </a:solidFill>
              </a:rPr>
              <a:t>3</a:t>
            </a:r>
            <a:r>
              <a:rPr lang="en"/>
              <a:t> x </a:t>
            </a:r>
            <a:r>
              <a:rPr lang="en">
                <a:solidFill>
                  <a:srgbClr val="FF0000"/>
                </a:solidFill>
              </a:rPr>
              <a:t>1</a:t>
            </a:r>
            <a:r>
              <a:rPr lang="en">
                <a:solidFill>
                  <a:srgbClr val="0000FF"/>
                </a:solidFill>
              </a:rPr>
              <a:t>2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2(1)       2(2) + 3(1)     3(2)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24" name="Shape 124"/>
          <p:cNvCxnSpPr/>
          <p:nvPr/>
        </p:nvCxnSpPr>
        <p:spPr>
          <a:xfrm rot="10800000">
            <a:off x="4003524" y="2371675"/>
            <a:ext cx="1241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25" name="Shape 125"/>
          <p:cNvSpPr txBox="1"/>
          <p:nvPr/>
        </p:nvSpPr>
        <p:spPr>
          <a:xfrm>
            <a:off x="2001725" y="4322650"/>
            <a:ext cx="3002400" cy="49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/>
              <a:t>276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Multiplying by 25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32 x 25</a:t>
            </a:r>
          </a:p>
          <a:p>
            <a:pPr lvl="0" algn="ctr" rtl="0">
              <a:spcBef>
                <a:spcPts val="0"/>
              </a:spcBef>
              <a:buNone/>
            </a:pPr>
            <a:endParaRPr sz="3600" b="1"/>
          </a:p>
          <a:p>
            <a:pPr lvl="0" rtl="0">
              <a:spcBef>
                <a:spcPts val="0"/>
              </a:spcBef>
              <a:buNone/>
            </a:pPr>
            <a:r>
              <a:rPr lang="en"/>
              <a:t>1.  Divide by non-25 number by 4.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  Add two zeroes.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algn="ctr">
              <a:spcBef>
                <a:spcPts val="0"/>
              </a:spcBef>
              <a:buNone/>
            </a:pPr>
            <a:r>
              <a:rPr lang="en" b="1"/>
              <a:t>32 </a:t>
            </a:r>
            <a:r>
              <a:rPr lang="en" sz="1800" b="1"/>
              <a:t>divided by</a:t>
            </a:r>
            <a:r>
              <a:rPr lang="en" b="1"/>
              <a:t> 4 = </a:t>
            </a:r>
            <a:r>
              <a:rPr lang="en" sz="3600" b="1"/>
              <a:t>8</a:t>
            </a:r>
            <a:r>
              <a:rPr lang="en" sz="3600" b="1" u="sng"/>
              <a:t>00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Multiplying by 50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32 x 50</a:t>
            </a:r>
          </a:p>
          <a:p>
            <a:pPr lvl="0" algn="ctr" rtl="0">
              <a:spcBef>
                <a:spcPts val="0"/>
              </a:spcBef>
              <a:buNone/>
            </a:pPr>
            <a:endParaRPr sz="3600" b="1"/>
          </a:p>
          <a:p>
            <a:pPr lvl="0" rtl="0">
              <a:spcBef>
                <a:spcPts val="0"/>
              </a:spcBef>
              <a:buNone/>
            </a:pPr>
            <a:r>
              <a:rPr lang="en"/>
              <a:t>1.  Divide by non-50 number by 2.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  Add two zeroes.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 b="1"/>
              <a:t>32 </a:t>
            </a:r>
            <a:r>
              <a:rPr lang="en" sz="1800" b="1"/>
              <a:t>divided by</a:t>
            </a:r>
            <a:r>
              <a:rPr lang="en" b="1"/>
              <a:t> 2 = </a:t>
            </a:r>
            <a:r>
              <a:rPr lang="en" sz="3600" b="1"/>
              <a:t>16</a:t>
            </a:r>
            <a:r>
              <a:rPr lang="en" sz="3600" b="1" u="sng"/>
              <a:t>00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Multiplying by 75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32 x 75</a:t>
            </a:r>
          </a:p>
          <a:p>
            <a:pPr lvl="0" algn="ctr" rtl="0">
              <a:spcBef>
                <a:spcPts val="0"/>
              </a:spcBef>
              <a:buNone/>
            </a:pPr>
            <a:endParaRPr sz="3600" b="1"/>
          </a:p>
          <a:p>
            <a:pPr lvl="0" rtl="0">
              <a:spcBef>
                <a:spcPts val="0"/>
              </a:spcBef>
              <a:buNone/>
            </a:pPr>
            <a:r>
              <a:rPr lang="en"/>
              <a:t>1.  Divide by non-75 number by 4.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  Multiply by 3.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3.  Add two zeroes.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b="1"/>
              <a:t>32 </a:t>
            </a:r>
            <a:r>
              <a:rPr lang="en" sz="1800" b="1"/>
              <a:t>divided by</a:t>
            </a:r>
            <a:r>
              <a:rPr lang="en" b="1"/>
              <a:t> 4 = 8 x 3 = </a:t>
            </a:r>
            <a:r>
              <a:rPr lang="en" sz="3600" b="1"/>
              <a:t>24</a:t>
            </a:r>
            <a:r>
              <a:rPr lang="en" sz="3600" b="1" u="sng"/>
              <a:t>00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Multiplying by 125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32 x 125</a:t>
            </a:r>
          </a:p>
          <a:p>
            <a:pPr lvl="0" algn="ctr" rtl="0">
              <a:spcBef>
                <a:spcPts val="0"/>
              </a:spcBef>
              <a:buNone/>
            </a:pPr>
            <a:endParaRPr sz="3600" b="1"/>
          </a:p>
          <a:p>
            <a:pPr lvl="0" rtl="0">
              <a:spcBef>
                <a:spcPts val="0"/>
              </a:spcBef>
              <a:buNone/>
            </a:pPr>
            <a:r>
              <a:rPr lang="en"/>
              <a:t>1.  Divide by non-125 number by 8.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  Add three zeroes.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b="1"/>
              <a:t>32 </a:t>
            </a:r>
            <a:r>
              <a:rPr lang="en" sz="1800" b="1"/>
              <a:t>divided by</a:t>
            </a:r>
            <a:r>
              <a:rPr lang="en" b="1"/>
              <a:t> 8 = </a:t>
            </a:r>
            <a:r>
              <a:rPr lang="en" sz="3600" b="1"/>
              <a:t>4</a:t>
            </a:r>
            <a:r>
              <a:rPr lang="en" sz="3600" b="1" u="sng"/>
              <a:t>000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Multiplying Two Numbers in 90s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97 x 94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1.  Find out how far each number is from 100.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 The 1st two numbers equal the sum of the differences subtracted from 100.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3.  The last two numbers equal the product of the differences.</a:t>
            </a:r>
            <a:br>
              <a:rPr lang="en" sz="2400"/>
            </a:br>
            <a:endParaRPr lang="en" sz="2400"/>
          </a:p>
          <a:p>
            <a:pPr algn="ctr">
              <a:spcBef>
                <a:spcPts val="0"/>
              </a:spcBef>
              <a:buNone/>
            </a:pPr>
            <a:r>
              <a:rPr lang="en" b="1" u="sng"/>
              <a:t>100 - (3 + 6)</a:t>
            </a:r>
            <a:r>
              <a:rPr lang="en" b="1"/>
              <a:t>   </a:t>
            </a:r>
            <a:r>
              <a:rPr lang="en" b="1" u="sng"/>
              <a:t>3 (6)</a:t>
            </a:r>
            <a:r>
              <a:rPr lang="en" b="1"/>
              <a:t>  =  </a:t>
            </a:r>
            <a:r>
              <a:rPr lang="en" b="1" u="sng"/>
              <a:t>91 18</a:t>
            </a:r>
            <a:r>
              <a:rPr lang="en" b="1"/>
              <a:t>  = </a:t>
            </a:r>
            <a:r>
              <a:rPr lang="en" b="1" u="sng"/>
              <a:t>9118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Number Sense	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tips and strategies are used to help make solving math problems easier and faster.  It requires memorization and practice to become accurate every time and recognize the rules quickly.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Always try to practice using a time limit.  Speed and accuracy are important.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Multiplying Two Numbers in 100s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109 x 106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1.  The first number will always be 1.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 The middle two numbers equal the sum of the units digits.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3.  The last two digits equals the product of the units digits.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algn="ctr" rtl="0">
              <a:spcBef>
                <a:spcPts val="0"/>
              </a:spcBef>
              <a:buNone/>
            </a:pPr>
            <a:r>
              <a:rPr lang="en" sz="3600" b="1" u="sng"/>
              <a:t>1</a:t>
            </a:r>
            <a:r>
              <a:rPr lang="en" sz="3600" b="1"/>
              <a:t>  </a:t>
            </a:r>
            <a:r>
              <a:rPr lang="en" sz="3600" b="1" u="sng"/>
              <a:t>9+6</a:t>
            </a:r>
            <a:r>
              <a:rPr lang="en" sz="3600" b="1"/>
              <a:t>  </a:t>
            </a:r>
            <a:r>
              <a:rPr lang="en" sz="3600" b="1" u="sng"/>
              <a:t>9(6)</a:t>
            </a:r>
            <a:r>
              <a:rPr lang="en" sz="3600" b="1"/>
              <a:t>  =  </a:t>
            </a:r>
            <a:r>
              <a:rPr lang="en" sz="3600" b="1" u="sng"/>
              <a:t>1</a:t>
            </a:r>
            <a:r>
              <a:rPr lang="en" sz="3600" b="1"/>
              <a:t>  </a:t>
            </a:r>
            <a:r>
              <a:rPr lang="en" sz="3600" b="1" u="sng"/>
              <a:t>15</a:t>
            </a:r>
            <a:r>
              <a:rPr lang="en" sz="3600" b="1"/>
              <a:t>  </a:t>
            </a:r>
            <a:r>
              <a:rPr lang="en" sz="3600" b="1" u="sng"/>
              <a:t>54 </a:t>
            </a:r>
            <a:r>
              <a:rPr lang="en" sz="3600" b="1"/>
              <a:t> =  11,554</a:t>
            </a:r>
          </a:p>
          <a:p>
            <a:pPr lvl="0" algn="ctr" rtl="0">
              <a:spcBef>
                <a:spcPts val="0"/>
              </a:spcBef>
              <a:buNone/>
            </a:pPr>
            <a:endParaRPr sz="3600" b="1" u="sng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Multiplying a 2-Digit Number by 11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92 x 11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1.  Last digit is the units digit.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  The middle digit is the sum of the tens and the units digit.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3.  The first digit is the tens digit + any carry.</a:t>
            </a:r>
          </a:p>
          <a:p>
            <a:pPr algn="ctr">
              <a:spcBef>
                <a:spcPts val="0"/>
              </a:spcBef>
              <a:buNone/>
            </a:pPr>
            <a:r>
              <a:rPr lang="en" sz="3600" b="1" u="sng"/>
              <a:t>9+1</a:t>
            </a:r>
            <a:r>
              <a:rPr lang="en" sz="3600" b="1"/>
              <a:t>  </a:t>
            </a:r>
            <a:r>
              <a:rPr lang="en" sz="3600" b="1" u="sng"/>
              <a:t>9+2</a:t>
            </a:r>
            <a:r>
              <a:rPr lang="en" sz="3600" b="1"/>
              <a:t>  </a:t>
            </a:r>
            <a:r>
              <a:rPr lang="en" sz="3600" b="1" u="sng"/>
              <a:t>2</a:t>
            </a:r>
            <a:r>
              <a:rPr lang="en" sz="3600" b="1"/>
              <a:t> =  </a:t>
            </a:r>
            <a:r>
              <a:rPr lang="en" sz="3600" b="1" u="sng"/>
              <a:t>10 1 2</a:t>
            </a:r>
            <a:r>
              <a:rPr lang="en" sz="3600" b="1"/>
              <a:t> =  1012</a:t>
            </a:r>
          </a:p>
        </p:txBody>
      </p:sp>
      <p:cxnSp>
        <p:nvCxnSpPr>
          <p:cNvPr id="168" name="Shape 168"/>
          <p:cNvCxnSpPr/>
          <p:nvPr/>
        </p:nvCxnSpPr>
        <p:spPr>
          <a:xfrm rot="10800000">
            <a:off x="3755875" y="1872400"/>
            <a:ext cx="1596899" cy="329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Multiplying a 3-Digit Number by 11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192 x 11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1.  Last digit is the units digit.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 The middle digit is the sum of the tens and the units digits.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3.  The first digit is the hundreds digit + any carry.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 b="1" u="sng"/>
              <a:t> 1+1</a:t>
            </a:r>
            <a:r>
              <a:rPr lang="en" sz="3600" b="1"/>
              <a:t>  </a:t>
            </a:r>
            <a:r>
              <a:rPr lang="en" sz="3600" b="1" u="sng"/>
              <a:t>1+9+1</a:t>
            </a:r>
            <a:r>
              <a:rPr lang="en" sz="3600" b="1"/>
              <a:t>  </a:t>
            </a:r>
            <a:r>
              <a:rPr lang="en" sz="3600" b="1" u="sng"/>
              <a:t>9+2</a:t>
            </a:r>
            <a:r>
              <a:rPr lang="en" sz="3600" b="1"/>
              <a:t>  </a:t>
            </a:r>
            <a:r>
              <a:rPr lang="en" sz="3600" b="1" u="sng"/>
              <a:t>2</a:t>
            </a:r>
            <a:r>
              <a:rPr lang="en" sz="3600" b="1"/>
              <a:t> =  </a:t>
            </a:r>
            <a:r>
              <a:rPr lang="en" sz="3600" b="1" u="sng"/>
              <a:t>2 1 1 2</a:t>
            </a:r>
            <a:r>
              <a:rPr lang="en" sz="3600" b="1"/>
              <a:t> =  2112</a:t>
            </a:r>
          </a:p>
        </p:txBody>
      </p:sp>
      <p:cxnSp>
        <p:nvCxnSpPr>
          <p:cNvPr id="175" name="Shape 175"/>
          <p:cNvCxnSpPr/>
          <p:nvPr/>
        </p:nvCxnSpPr>
        <p:spPr>
          <a:xfrm rot="10800000">
            <a:off x="3645549" y="1872274"/>
            <a:ext cx="1850400" cy="11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Multiplying a 2-Digit Number by 111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298275" y="1200150"/>
            <a:ext cx="86789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41 x 111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1.  Last digit is the units digit.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2.  The next digit is the sum of the tens and the units digits.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3. The next digit is the sum of the tens and hundreds + carry.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4.  The next digit is the tens digit + carry.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 b="1" u="sng"/>
              <a:t> 4</a:t>
            </a:r>
            <a:r>
              <a:rPr lang="en" sz="3600" b="1"/>
              <a:t>  </a:t>
            </a:r>
            <a:r>
              <a:rPr lang="en" sz="3600" b="1" u="sng"/>
              <a:t>4+1</a:t>
            </a:r>
            <a:r>
              <a:rPr lang="en" sz="3600" b="1"/>
              <a:t>  </a:t>
            </a:r>
            <a:r>
              <a:rPr lang="en" sz="3600" b="1" u="sng"/>
              <a:t>4+1</a:t>
            </a:r>
            <a:r>
              <a:rPr lang="en" sz="3600" b="1"/>
              <a:t>  </a:t>
            </a:r>
            <a:r>
              <a:rPr lang="en" sz="3600" b="1" u="sng"/>
              <a:t>1</a:t>
            </a:r>
            <a:r>
              <a:rPr lang="en" sz="3600" b="1"/>
              <a:t> =  </a:t>
            </a:r>
            <a:r>
              <a:rPr lang="en" sz="3600" b="1" u="sng"/>
              <a:t>4 5 5 1</a:t>
            </a:r>
            <a:r>
              <a:rPr lang="en" sz="3600" b="1"/>
              <a:t> =  4551</a:t>
            </a:r>
          </a:p>
        </p:txBody>
      </p:sp>
      <p:cxnSp>
        <p:nvCxnSpPr>
          <p:cNvPr id="182" name="Shape 182"/>
          <p:cNvCxnSpPr/>
          <p:nvPr/>
        </p:nvCxnSpPr>
        <p:spPr>
          <a:xfrm rot="10800000">
            <a:off x="3645549" y="1872274"/>
            <a:ext cx="1850400" cy="11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Multiplying a 3-Digit Number by 111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298275" y="1200150"/>
            <a:ext cx="86789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192 x 111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1.  Last digit is the units digit.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2.  The next digit is the sum of the tens and the units digits.  The next digit is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the sum of the units, tens and the hundreds digit + carry.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3. The next digit is the sum of the tens and hundreds + carry.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4.  The next digit is the hundreds digit + carry.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 b="1" u="sng"/>
              <a:t> 1+1</a:t>
            </a:r>
            <a:r>
              <a:rPr lang="en" sz="3600" b="1"/>
              <a:t>  </a:t>
            </a:r>
            <a:r>
              <a:rPr lang="en" sz="3600" b="1" u="sng"/>
              <a:t>1+9+1</a:t>
            </a:r>
            <a:r>
              <a:rPr lang="en" sz="3600" b="1"/>
              <a:t>  </a:t>
            </a:r>
            <a:r>
              <a:rPr lang="en" sz="3600" b="1" u="sng"/>
              <a:t>1+9+2+1</a:t>
            </a:r>
            <a:r>
              <a:rPr lang="en" sz="3600" b="1"/>
              <a:t>  </a:t>
            </a:r>
            <a:r>
              <a:rPr lang="en" sz="3600" b="1" u="sng"/>
              <a:t>9+2</a:t>
            </a:r>
            <a:r>
              <a:rPr lang="en" sz="3600" b="1"/>
              <a:t>  2=  </a:t>
            </a:r>
            <a:r>
              <a:rPr lang="en" sz="3600" b="1" u="sng"/>
              <a:t>2 1 3 1 2 </a:t>
            </a:r>
            <a:r>
              <a:rPr lang="en" sz="3600" b="1"/>
              <a:t> =  21312</a:t>
            </a:r>
          </a:p>
        </p:txBody>
      </p:sp>
      <p:cxnSp>
        <p:nvCxnSpPr>
          <p:cNvPr id="189" name="Shape 189"/>
          <p:cNvCxnSpPr/>
          <p:nvPr/>
        </p:nvCxnSpPr>
        <p:spPr>
          <a:xfrm rot="10800000">
            <a:off x="3645549" y="1872274"/>
            <a:ext cx="1850400" cy="11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Multiplying a 2 Digit Number by 101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93 x 101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1.  The first two digits are the 2 digit number x1.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  The last two digits are the 2-digit number x1.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algn="ctr">
              <a:spcBef>
                <a:spcPts val="0"/>
              </a:spcBef>
              <a:buNone/>
            </a:pPr>
            <a:r>
              <a:rPr lang="en" sz="3600" b="1" u="sng"/>
              <a:t>93 (1)</a:t>
            </a:r>
            <a:r>
              <a:rPr lang="en" sz="3600" b="1"/>
              <a:t>   </a:t>
            </a:r>
            <a:r>
              <a:rPr lang="en" sz="3600" b="1" u="sng"/>
              <a:t>93 (1)</a:t>
            </a:r>
            <a:r>
              <a:rPr lang="en" sz="3600" b="1"/>
              <a:t>  = </a:t>
            </a:r>
            <a:r>
              <a:rPr lang="en" sz="3600" b="1" u="sng"/>
              <a:t>93</a:t>
            </a:r>
            <a:r>
              <a:rPr lang="en" sz="3600" b="1"/>
              <a:t> </a:t>
            </a:r>
            <a:r>
              <a:rPr lang="en" sz="3600" b="1" u="sng"/>
              <a:t>93</a:t>
            </a:r>
            <a:r>
              <a:rPr lang="en" sz="3600" b="1"/>
              <a:t> = 9393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Multiplying a 3 Digit Number by 101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934 x 101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1.  The last two digits are the last two digits of the 3 digit number.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  The first three numbers are the 3 digit number plus the hundreds digit.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b="1" u="sng"/>
              <a:t>934 + 9 </a:t>
            </a:r>
            <a:r>
              <a:rPr lang="en" b="1"/>
              <a:t>  </a:t>
            </a:r>
            <a:r>
              <a:rPr lang="en" b="1" u="sng"/>
              <a:t>34</a:t>
            </a:r>
            <a:r>
              <a:rPr lang="en" b="1"/>
              <a:t>  = </a:t>
            </a:r>
            <a:r>
              <a:rPr lang="en" b="1" u="sng"/>
              <a:t>943</a:t>
            </a:r>
            <a:r>
              <a:rPr lang="en" b="1"/>
              <a:t>  </a:t>
            </a:r>
            <a:r>
              <a:rPr lang="en" b="1" u="sng"/>
              <a:t>34</a:t>
            </a:r>
            <a:r>
              <a:rPr lang="en" b="1"/>
              <a:t>  = 94334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Halving and Doubling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52 x 13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1.  Take half of one number.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  Double the other number.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3.  Multiply together.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algn="ctr">
              <a:spcBef>
                <a:spcPts val="0"/>
              </a:spcBef>
              <a:buNone/>
            </a:pPr>
            <a:r>
              <a:rPr lang="en" sz="3600" b="1" u="sng"/>
              <a:t>52 divided by 2</a:t>
            </a:r>
            <a:r>
              <a:rPr lang="en" sz="3600" b="1"/>
              <a:t>   </a:t>
            </a:r>
            <a:r>
              <a:rPr lang="en" sz="3600" b="1" u="sng"/>
              <a:t>13(2)</a:t>
            </a:r>
            <a:r>
              <a:rPr lang="en" sz="3600" b="1"/>
              <a:t> = 26(26) = 676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Fraction Foil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 </a:t>
            </a:r>
            <a:r>
              <a:rPr lang="en" sz="3600" b="1"/>
              <a:t>8 ½  x 6 ¼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1.  Multiply the fractions together.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 Multiply the outside two numbers.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3.  Multiply the inside two numbers.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4.  Add the results and then add tothe product of the whole numbers.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 b="1"/>
              <a:t>(</a:t>
            </a:r>
            <a:r>
              <a:rPr lang="en" sz="3600" b="1"/>
              <a:t>8)(6) + ½(6) + ¼(8)   (½ x ¼) = 53 ⅛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Adding Reciprocals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⅞ + 8/7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1.  Keep the denominators.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 The numerator is the difference of the two numbers squared.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3.  The whole number is always two plus any carry from the fraction.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   </a:t>
            </a:r>
            <a:r>
              <a:rPr lang="en" sz="2400" u="sng"/>
              <a:t>(8-7)</a:t>
            </a:r>
            <a:r>
              <a:rPr lang="en" sz="2400" baseline="30000"/>
              <a:t>2     </a:t>
            </a:r>
            <a:r>
              <a:rPr lang="en" sz="2400"/>
              <a:t>=  2  1/56</a:t>
            </a:r>
          </a:p>
          <a:p>
            <a:pPr>
              <a:spcBef>
                <a:spcPts val="0"/>
              </a:spcBef>
              <a:buNone/>
            </a:pPr>
            <a:r>
              <a:rPr lang="en" sz="2400" baseline="30000"/>
              <a:t>           </a:t>
            </a:r>
            <a:r>
              <a:rPr lang="en" baseline="30000"/>
              <a:t>7x8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Number Sense Scoring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-Numbers are written in pen and must be legible.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-Showing your work, mark outs, or overwrites will result in an error.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-Each correct answer is 5 points.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-Each skipped or missed costs 4 points.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-Illegible numbers are errors.  Numbers written under the line are errors.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Percent Missing the Of _______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36 is 9% of ________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1.  Divide the first number by the percent number.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  Add 2 zeros or move the decimal two places to the right.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 b="1" u="sng"/>
              <a:t>36/9</a:t>
            </a:r>
            <a:r>
              <a:rPr lang="en" sz="3600" b="1"/>
              <a:t>   </a:t>
            </a:r>
            <a:r>
              <a:rPr lang="en" sz="3600" b="1" u="sng"/>
              <a:t>00</a:t>
            </a:r>
            <a:r>
              <a:rPr lang="en" sz="3600" b="1"/>
              <a:t>  =  400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Converting Base N to Base 10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42</a:t>
            </a:r>
            <a:r>
              <a:rPr lang="en" b="1" baseline="-25000"/>
              <a:t>6</a:t>
            </a:r>
            <a:r>
              <a:rPr lang="en" b="1"/>
              <a:t> = _____</a:t>
            </a:r>
            <a:r>
              <a:rPr lang="en" b="1" baseline="-25000"/>
              <a:t>10</a:t>
            </a:r>
          </a:p>
          <a:p>
            <a:pPr lvl="0" rtl="0">
              <a:spcBef>
                <a:spcPts val="0"/>
              </a:spcBef>
              <a:buNone/>
            </a:pPr>
            <a:endParaRPr baseline="-25000"/>
          </a:p>
          <a:p>
            <a:pPr lvl="0" rtl="0">
              <a:spcBef>
                <a:spcPts val="0"/>
              </a:spcBef>
              <a:buNone/>
            </a:pPr>
            <a:r>
              <a:rPr lang="en" b="1"/>
              <a:t>1.  Multiply the left digit times the base.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/>
              <a:t>2.  Add the number in the units column.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baseline="30000"/>
              <a:t> </a:t>
            </a:r>
          </a:p>
          <a:p>
            <a:pPr algn="ctr">
              <a:spcBef>
                <a:spcPts val="0"/>
              </a:spcBef>
              <a:buNone/>
            </a:pPr>
            <a:r>
              <a:rPr lang="en" sz="3600" b="1"/>
              <a:t>4(6) + 2  = 26 </a:t>
            </a:r>
            <a:r>
              <a:rPr lang="en" sz="3600" b="1" baseline="-25000"/>
              <a:t>10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Number Sense Rules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-Starred problems are approximate answers and must be within 5% of the correct answer.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-Exponentials must be written out into their full number form.  8</a:t>
            </a:r>
            <a:r>
              <a:rPr lang="en" baseline="30000"/>
              <a:t>3</a:t>
            </a:r>
            <a:r>
              <a:rPr lang="en"/>
              <a:t> must be written 512.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-Fractions must be reduced to their lowest terms.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Squaring Numbers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One of the first skills to learn and memorize is your squares.  You should know your first 12 from your multiplication facts.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  <a:r>
              <a:rPr lang="en" baseline="30000"/>
              <a:t>2</a:t>
            </a:r>
            <a:r>
              <a:rPr lang="en"/>
              <a:t> = 1    4</a:t>
            </a:r>
            <a:r>
              <a:rPr lang="en" baseline="30000"/>
              <a:t>2</a:t>
            </a:r>
            <a:r>
              <a:rPr lang="en"/>
              <a:t> = 16    	7</a:t>
            </a:r>
            <a:r>
              <a:rPr lang="en" baseline="30000"/>
              <a:t>2</a:t>
            </a:r>
            <a:r>
              <a:rPr lang="en"/>
              <a:t> = 49  	 	10</a:t>
            </a:r>
            <a:r>
              <a:rPr lang="en" baseline="30000"/>
              <a:t>2</a:t>
            </a:r>
            <a:r>
              <a:rPr lang="en"/>
              <a:t> =  100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</a:t>
            </a:r>
            <a:r>
              <a:rPr lang="en" baseline="30000"/>
              <a:t>2</a:t>
            </a:r>
            <a:r>
              <a:rPr lang="en"/>
              <a:t>= 4		5</a:t>
            </a:r>
            <a:r>
              <a:rPr lang="en" baseline="30000"/>
              <a:t>2</a:t>
            </a:r>
            <a:r>
              <a:rPr lang="en"/>
              <a:t> = 25  	8</a:t>
            </a:r>
            <a:r>
              <a:rPr lang="en" baseline="30000"/>
              <a:t>2</a:t>
            </a:r>
            <a:r>
              <a:rPr lang="en"/>
              <a:t> = 64 			11</a:t>
            </a:r>
            <a:r>
              <a:rPr lang="en" baseline="30000"/>
              <a:t>2</a:t>
            </a:r>
            <a:r>
              <a:rPr lang="en"/>
              <a:t> =   121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3</a:t>
            </a:r>
            <a:r>
              <a:rPr lang="en" baseline="30000"/>
              <a:t>2</a:t>
            </a:r>
            <a:r>
              <a:rPr lang="en"/>
              <a:t>= 9		6</a:t>
            </a:r>
            <a:r>
              <a:rPr lang="en" baseline="30000"/>
              <a:t>2</a:t>
            </a:r>
            <a:r>
              <a:rPr lang="en"/>
              <a:t> = 36  	9</a:t>
            </a:r>
            <a:r>
              <a:rPr lang="en" baseline="30000"/>
              <a:t>2</a:t>
            </a:r>
            <a:r>
              <a:rPr lang="en"/>
              <a:t> = 81 			12</a:t>
            </a:r>
            <a:r>
              <a:rPr lang="en" baseline="30000"/>
              <a:t>2</a:t>
            </a:r>
            <a:r>
              <a:rPr lang="en"/>
              <a:t> =   144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Tip for Solving for a 2 Digit Square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1748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45</a:t>
            </a:r>
          </a:p>
        </p:txBody>
      </p:sp>
      <p:cxnSp>
        <p:nvCxnSpPr>
          <p:cNvPr id="66" name="Shape 66"/>
          <p:cNvCxnSpPr/>
          <p:nvPr/>
        </p:nvCxnSpPr>
        <p:spPr>
          <a:xfrm rot="10800000" flipH="1">
            <a:off x="1064250" y="2118199"/>
            <a:ext cx="1431600" cy="367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7" name="Shape 67"/>
          <p:cNvCxnSpPr/>
          <p:nvPr/>
        </p:nvCxnSpPr>
        <p:spPr>
          <a:xfrm>
            <a:off x="1038900" y="2777075"/>
            <a:ext cx="1494899" cy="494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8" name="Shape 68"/>
          <p:cNvSpPr txBox="1"/>
          <p:nvPr/>
        </p:nvSpPr>
        <p:spPr>
          <a:xfrm>
            <a:off x="2546475" y="1902925"/>
            <a:ext cx="810900" cy="49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40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2521150" y="3055800"/>
            <a:ext cx="772800" cy="56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50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1494975" y="1934575"/>
            <a:ext cx="443399" cy="43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-5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1368300" y="2941400"/>
            <a:ext cx="455999" cy="36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+5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2584875" y="2549050"/>
            <a:ext cx="582899" cy="36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X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3433300" y="2092975"/>
            <a:ext cx="3648599" cy="165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Take 40 x 50 and multiply.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Then add the square of the number added/subtracted.  </a:t>
            </a:r>
          </a:p>
          <a:p>
            <a:pPr algn="ctr">
              <a:spcBef>
                <a:spcPts val="0"/>
              </a:spcBef>
              <a:buNone/>
            </a:pPr>
            <a:r>
              <a:rPr lang="en" sz="1800"/>
              <a:t>5 squared = 25.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200"/>
              <a:t>Now let’s look at the next set of squares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13</a:t>
            </a:r>
            <a:r>
              <a:rPr lang="en" baseline="30000"/>
              <a:t>2</a:t>
            </a:r>
            <a:r>
              <a:rPr lang="en"/>
              <a:t> =   			19</a:t>
            </a:r>
            <a:r>
              <a:rPr lang="en" baseline="30000"/>
              <a:t>2</a:t>
            </a:r>
            <a:r>
              <a:rPr lang="en"/>
              <a:t> =   				25</a:t>
            </a:r>
            <a:r>
              <a:rPr lang="en" baseline="30000"/>
              <a:t>2</a:t>
            </a:r>
            <a:r>
              <a:rPr lang="en"/>
              <a:t> =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14</a:t>
            </a:r>
            <a:r>
              <a:rPr lang="en" baseline="30000"/>
              <a:t>2</a:t>
            </a:r>
            <a:r>
              <a:rPr lang="en"/>
              <a:t> =   			20</a:t>
            </a:r>
            <a:r>
              <a:rPr lang="en" baseline="30000"/>
              <a:t>2</a:t>
            </a:r>
            <a:r>
              <a:rPr lang="en"/>
              <a:t> = 				26</a:t>
            </a:r>
            <a:r>
              <a:rPr lang="en" baseline="30000"/>
              <a:t>2</a:t>
            </a:r>
            <a:r>
              <a:rPr lang="en"/>
              <a:t> =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15</a:t>
            </a:r>
            <a:r>
              <a:rPr lang="en" baseline="30000"/>
              <a:t>2</a:t>
            </a:r>
            <a:r>
              <a:rPr lang="en"/>
              <a:t> =   			21</a:t>
            </a:r>
            <a:r>
              <a:rPr lang="en" baseline="30000"/>
              <a:t>2</a:t>
            </a:r>
            <a:r>
              <a:rPr lang="en"/>
              <a:t> =   				27</a:t>
            </a:r>
            <a:r>
              <a:rPr lang="en" baseline="30000"/>
              <a:t>2</a:t>
            </a:r>
            <a:r>
              <a:rPr lang="en"/>
              <a:t> =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16</a:t>
            </a:r>
            <a:r>
              <a:rPr lang="en" baseline="30000"/>
              <a:t>2</a:t>
            </a:r>
            <a:r>
              <a:rPr lang="en"/>
              <a:t> =   			22</a:t>
            </a:r>
            <a:r>
              <a:rPr lang="en" baseline="30000"/>
              <a:t>2</a:t>
            </a:r>
            <a:r>
              <a:rPr lang="en"/>
              <a:t> =   				28</a:t>
            </a:r>
            <a:r>
              <a:rPr lang="en" baseline="30000"/>
              <a:t>2</a:t>
            </a:r>
            <a:r>
              <a:rPr lang="en"/>
              <a:t> =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17</a:t>
            </a:r>
            <a:r>
              <a:rPr lang="en" baseline="30000"/>
              <a:t>2</a:t>
            </a:r>
            <a:r>
              <a:rPr lang="en"/>
              <a:t> =   			23</a:t>
            </a:r>
            <a:r>
              <a:rPr lang="en" baseline="30000"/>
              <a:t>2</a:t>
            </a:r>
            <a:r>
              <a:rPr lang="en"/>
              <a:t> =   				29</a:t>
            </a:r>
            <a:r>
              <a:rPr lang="en" baseline="30000"/>
              <a:t>2</a:t>
            </a:r>
            <a:r>
              <a:rPr lang="en"/>
              <a:t> =  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18</a:t>
            </a:r>
            <a:r>
              <a:rPr lang="en" baseline="30000"/>
              <a:t>2</a:t>
            </a:r>
            <a:r>
              <a:rPr lang="en"/>
              <a:t> =   			24</a:t>
            </a:r>
            <a:r>
              <a:rPr lang="en" baseline="30000"/>
              <a:t>2</a:t>
            </a:r>
            <a:r>
              <a:rPr lang="en"/>
              <a:t> =   				30</a:t>
            </a:r>
            <a:r>
              <a:rPr lang="en" baseline="30000"/>
              <a:t>2</a:t>
            </a:r>
            <a:r>
              <a:rPr lang="en"/>
              <a:t> =  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Learning Perfect Squares and Cubes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After you’ve learned your perfect squares, it is time to learn your perfect cubes from 1</a:t>
            </a:r>
            <a:r>
              <a:rPr lang="en" baseline="30000"/>
              <a:t>3 = </a:t>
            </a:r>
            <a:r>
              <a:rPr lang="en"/>
              <a:t>1 to 25</a:t>
            </a:r>
            <a:r>
              <a:rPr lang="en" baseline="30000"/>
              <a:t>2</a:t>
            </a:r>
            <a:r>
              <a:rPr lang="en"/>
              <a:t>= 15625.  </a:t>
            </a:r>
            <a:br>
              <a:rPr lang="en"/>
            </a:br>
            <a:r>
              <a:rPr lang="en"/>
              <a:t>You should learn these in both directions: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17</a:t>
            </a:r>
            <a:r>
              <a:rPr lang="en" baseline="30000"/>
              <a:t>2 </a:t>
            </a:r>
            <a:r>
              <a:rPr lang="en"/>
              <a:t>= 289 and the </a:t>
            </a:r>
          </a:p>
        </p:txBody>
      </p:sp>
      <p:sp>
        <p:nvSpPr>
          <p:cNvPr id="86" name="Shape 86"/>
          <p:cNvSpPr/>
          <p:nvPr/>
        </p:nvSpPr>
        <p:spPr>
          <a:xfrm>
            <a:off x="3525675" y="3318100"/>
            <a:ext cx="1602550" cy="351025"/>
          </a:xfrm>
          <a:custGeom>
            <a:avLst/>
            <a:gdLst/>
            <a:ahLst/>
            <a:cxnLst/>
            <a:rect l="0" t="0" r="0" b="0"/>
            <a:pathLst>
              <a:path w="64102" h="14041" extrusionOk="0">
                <a:moveTo>
                  <a:pt x="0" y="5494"/>
                </a:moveTo>
                <a:lnTo>
                  <a:pt x="10989" y="6105"/>
                </a:lnTo>
                <a:lnTo>
                  <a:pt x="13431" y="14041"/>
                </a:lnTo>
                <a:lnTo>
                  <a:pt x="18315" y="0"/>
                </a:lnTo>
                <a:lnTo>
                  <a:pt x="64102" y="0"/>
                </a:ln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87" name="Shape 87"/>
          <p:cNvSpPr txBox="1"/>
          <p:nvPr/>
        </p:nvSpPr>
        <p:spPr>
          <a:xfrm>
            <a:off x="4029325" y="3242000"/>
            <a:ext cx="1098899" cy="44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289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Squaring Numbers Ending in 5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u="sng"/>
              <a:t>7</a:t>
            </a:r>
            <a:r>
              <a:rPr lang="en" sz="3600"/>
              <a:t>5</a:t>
            </a:r>
            <a:r>
              <a:rPr lang="en" sz="3600" baseline="30000"/>
              <a:t>2</a:t>
            </a:r>
          </a:p>
          <a:p>
            <a:pPr lvl="0" algn="ctr" rtl="0">
              <a:spcBef>
                <a:spcPts val="0"/>
              </a:spcBef>
              <a:buNone/>
            </a:pPr>
            <a:endParaRPr sz="3600" baseline="30000"/>
          </a:p>
          <a:p>
            <a:pPr lvl="0" algn="l" rtl="0">
              <a:spcBef>
                <a:spcPts val="0"/>
              </a:spcBef>
              <a:buNone/>
            </a:pPr>
            <a:r>
              <a:rPr lang="en" sz="3600" baseline="30000"/>
              <a:t>1.  First two digits - take the first digit and take the digit +1</a:t>
            </a:r>
            <a:br>
              <a:rPr lang="en" sz="3600" baseline="30000"/>
            </a:br>
            <a:r>
              <a:rPr lang="en" sz="3600" baseline="30000"/>
              <a:t>2.  Add the last two digits of 25.  (You are squaring the 5.)</a:t>
            </a:r>
          </a:p>
          <a:p>
            <a:pPr algn="l">
              <a:spcBef>
                <a:spcPts val="0"/>
              </a:spcBef>
              <a:buNone/>
            </a:pPr>
            <a:r>
              <a:rPr lang="en" sz="3600" baseline="30000"/>
              <a:t>				</a:t>
            </a:r>
            <a:r>
              <a:rPr lang="en" sz="3600" u="sng" baseline="30000"/>
              <a:t>7(7 + 1)</a:t>
            </a:r>
            <a:r>
              <a:rPr lang="en" sz="3600" baseline="30000"/>
              <a:t>    </a:t>
            </a:r>
            <a:r>
              <a:rPr lang="en" sz="3600" u="sng" baseline="30000"/>
              <a:t>25</a:t>
            </a:r>
            <a:r>
              <a:rPr lang="en" sz="3600" baseline="30000"/>
              <a:t>  = </a:t>
            </a:r>
            <a:r>
              <a:rPr lang="en" sz="4800" baseline="30000"/>
              <a:t>5625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1357</Words>
  <Application>Microsoft Macintosh PowerPoint</Application>
  <PresentationFormat>On-screen Show (16:9)</PresentationFormat>
  <Paragraphs>189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label</vt:lpstr>
      <vt:lpstr>Number Sense</vt:lpstr>
      <vt:lpstr>Number Sense </vt:lpstr>
      <vt:lpstr>Number Sense Scoring</vt:lpstr>
      <vt:lpstr>Number Sense Rules</vt:lpstr>
      <vt:lpstr>Squaring Numbers</vt:lpstr>
      <vt:lpstr>Tip for Solving for a 2 Digit Square</vt:lpstr>
      <vt:lpstr>Now let’s look at the next set of squares</vt:lpstr>
      <vt:lpstr>Learning Perfect Squares and Cubes</vt:lpstr>
      <vt:lpstr>Squaring Numbers Ending in 5</vt:lpstr>
      <vt:lpstr>Multiplying Consecutive Tens</vt:lpstr>
      <vt:lpstr>Ending in 5….Ten’s Digits are Even</vt:lpstr>
      <vt:lpstr>Ending in 5….Ten’s Digits are Odd</vt:lpstr>
      <vt:lpstr>Ending in 5….Ten’s Digits are Odd &amp; Even</vt:lpstr>
      <vt:lpstr>The Rainbow Method</vt:lpstr>
      <vt:lpstr>Multiplying by 25</vt:lpstr>
      <vt:lpstr>Multiplying by 50</vt:lpstr>
      <vt:lpstr>Multiplying by 75</vt:lpstr>
      <vt:lpstr>Multiplying by 125</vt:lpstr>
      <vt:lpstr>Multiplying Two Numbers in 90s</vt:lpstr>
      <vt:lpstr>Multiplying Two Numbers in 100s</vt:lpstr>
      <vt:lpstr>Multiplying a 2-Digit Number by 11</vt:lpstr>
      <vt:lpstr>Multiplying a 3-Digit Number by 11</vt:lpstr>
      <vt:lpstr>Multiplying a 2-Digit Number by 111</vt:lpstr>
      <vt:lpstr>Multiplying a 3-Digit Number by 111</vt:lpstr>
      <vt:lpstr>Multiplying a 2 Digit Number by 101</vt:lpstr>
      <vt:lpstr>Multiplying a 3 Digit Number by 101</vt:lpstr>
      <vt:lpstr>Halving and Doubling</vt:lpstr>
      <vt:lpstr>Fraction Foil</vt:lpstr>
      <vt:lpstr>Adding Reciprocals</vt:lpstr>
      <vt:lpstr>Percent Missing the Of _______</vt:lpstr>
      <vt:lpstr>Converting Base N to Base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Sense</dc:title>
  <dc:creator>Cherie Warren</dc:creator>
  <cp:lastModifiedBy>DSISD</cp:lastModifiedBy>
  <cp:revision>1</cp:revision>
  <dcterms:modified xsi:type="dcterms:W3CDTF">2017-09-22T18:59:36Z</dcterms:modified>
</cp:coreProperties>
</file>